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Garamon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MGB3wMm/r3GqBVpkGgOnJnx7A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aramond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Garamond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Garamond-italic.fntdata"/><Relationship Id="rId16" Type="http://schemas.openxmlformats.org/officeDocument/2006/relationships/slide" Target="slides/slide11.xml"/><Relationship Id="rId38" Type="http://schemas.openxmlformats.org/officeDocument/2006/relationships/font" Target="fonts/Garamon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PanelTitle-GrommetsCombined.png" id="17" name="Google Shape;1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9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9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9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0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" name="Google Shape;84;p40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5" name="Google Shape;85;p4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1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1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" name="Google Shape;91;p41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92" name="Google Shape;92;p4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2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2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98" name="Google Shape;98;p42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4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42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03" name="Google Shape;103;p42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04" name="Google Shape;104;p42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3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3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4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4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4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44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4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44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19" name="Google Shape;119;p44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0" name="Google Shape;120;p44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5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5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45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p4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8" name="Google Shape;128;p45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6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32" name="Google Shape;132;p4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46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7"/>
          <p:cNvSpPr txBox="1"/>
          <p:nvPr>
            <p:ph idx="1" type="body"/>
          </p:nvPr>
        </p:nvSpPr>
        <p:spPr>
          <a:xfrm rot="5400000">
            <a:off x="2565043" y="-287513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39" name="Google Shape;139;p4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47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32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3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30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3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3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34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5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3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35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36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3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60" name="Google Shape;60;p37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3" type="body"/>
          </p:nvPr>
        </p:nvSpPr>
        <p:spPr>
          <a:xfrm>
            <a:off x="6180671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62" name="Google Shape;62;p37"/>
          <p:cNvSpPr txBox="1"/>
          <p:nvPr>
            <p:ph idx="4" type="body"/>
          </p:nvPr>
        </p:nvSpPr>
        <p:spPr>
          <a:xfrm>
            <a:off x="6180671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37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8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38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0" name="Google Shape;80;p39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PanelContent-GrommetsCombined.png" id="10" name="Google Shape;1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8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PanelContent-GrommetsCombined.png" id="144" name="Google Shape;14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7" name="Google Shape;147;p3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8" name="Google Shape;148;p3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y beach&#10;&#10;" id="162" name="Google Shape;1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"/>
          <p:cNvGrpSpPr/>
          <p:nvPr/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64" name="Google Shape;164;p1"/>
            <p:cNvSpPr/>
            <p:nvPr/>
          </p:nvSpPr>
          <p:spPr>
            <a:xfrm>
              <a:off x="2202616" y="1411015"/>
              <a:ext cx="7808159" cy="4103960"/>
            </a:xfrm>
            <a:custGeom>
              <a:rect b="b" l="l" r="r" t="t"/>
              <a:pathLst>
                <a:path extrusionOk="0" h="4103960" w="7808159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rotWithShape="1">
              <a:blip r:embed="rId5">
                <a:alphaModFix amt="83000"/>
              </a:blip>
              <a:tile algn="ctr" flip="none" tx="0" sx="90000" ty="0" sy="100000"/>
            </a:blipFill>
            <a:ln>
              <a:noFill/>
            </a:ln>
            <a:effectLst>
              <a:outerShdw blurRad="114300" sx="99000" rotWithShape="0" algn="t" dir="5400000" dist="127000" sy="99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grpSp>
          <p:nvGrpSpPr>
            <p:cNvPr id="165" name="Google Shape;165;p1"/>
            <p:cNvGrpSpPr/>
            <p:nvPr/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66" name="Google Shape;166;p1"/>
              <p:cNvSpPr/>
              <p:nvPr/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fmla="val 26304" name="adj"/>
                </a:avLst>
              </a:prstGeom>
              <a:gradFill>
                <a:gsLst>
                  <a:gs pos="0">
                    <a:srgbClr val="FEFEFE"/>
                  </a:gs>
                  <a:gs pos="8000">
                    <a:srgbClr val="FEFEFE"/>
                  </a:gs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CECBCB"/>
                  </a:gs>
                  <a:gs pos="89000">
                    <a:srgbClr val="7A7A7A"/>
                  </a:gs>
                  <a:gs pos="100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rotWithShape="0" algn="ctr" sy="101000">
                  <a:srgbClr val="000000">
                    <a:alpha val="4784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67" name="Google Shape;167;p1"/>
              <p:cNvSpPr/>
              <p:nvPr/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fmla="val 26304" name="adj"/>
                </a:avLst>
              </a:prstGeom>
              <a:gradFill>
                <a:gsLst>
                  <a:gs pos="0">
                    <a:srgbClr val="FEFEFE"/>
                  </a:gs>
                  <a:gs pos="8000">
                    <a:srgbClr val="FEFEFE"/>
                  </a:gs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CECBCB"/>
                  </a:gs>
                  <a:gs pos="89000">
                    <a:srgbClr val="7A7A7A"/>
                  </a:gs>
                  <a:gs pos="100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rotWithShape="0" algn="ctr" sy="101000">
                  <a:srgbClr val="000000">
                    <a:alpha val="4784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68" name="Google Shape;168;p1"/>
              <p:cNvSpPr/>
              <p:nvPr/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fmla="val 26304" name="adj"/>
                </a:avLst>
              </a:prstGeom>
              <a:gradFill>
                <a:gsLst>
                  <a:gs pos="0">
                    <a:srgbClr val="FEFEFE"/>
                  </a:gs>
                  <a:gs pos="8000">
                    <a:srgbClr val="FEFEFE"/>
                  </a:gs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CECBCB"/>
                  </a:gs>
                  <a:gs pos="89000">
                    <a:srgbClr val="7A7A7A"/>
                  </a:gs>
                  <a:gs pos="100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rotWithShape="0" algn="ctr" sy="101000">
                  <a:srgbClr val="000000">
                    <a:alpha val="4784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fmla="val 26304" name="adj"/>
                </a:avLst>
              </a:prstGeom>
              <a:gradFill>
                <a:gsLst>
                  <a:gs pos="0">
                    <a:srgbClr val="FEFEFE"/>
                  </a:gs>
                  <a:gs pos="8000">
                    <a:srgbClr val="FEFEFE"/>
                  </a:gs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CECBCB"/>
                  </a:gs>
                  <a:gs pos="89000">
                    <a:srgbClr val="7A7A7A"/>
                  </a:gs>
                  <a:gs pos="100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rotWithShape="0" algn="ctr" sy="101000">
                  <a:srgbClr val="000000">
                    <a:alpha val="4784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</p:grpSp>
      <p:sp>
        <p:nvSpPr>
          <p:cNvPr id="170" name="Google Shape;170;p1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TOUR GUIDE PROVIDING SERVICE </a:t>
            </a:r>
            <a:endParaRPr sz="1800"/>
          </a:p>
        </p:txBody>
      </p:sp>
      <p:sp>
        <p:nvSpPr>
          <p:cNvPr id="171" name="Google Shape;171;p1"/>
          <p:cNvSpPr txBox="1"/>
          <p:nvPr>
            <p:ph idx="1" type="subTitle"/>
          </p:nvPr>
        </p:nvSpPr>
        <p:spPr>
          <a:xfrm>
            <a:off x="2692398" y="3657596"/>
            <a:ext cx="2888011" cy="1789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en-US" sz="1600" u="sng"/>
              <a:t>Presented by:</a:t>
            </a:r>
            <a:endParaRPr/>
          </a:p>
          <a:p>
            <a:pPr indent="0" lvl="0" marL="0" rtl="0" algn="ctr">
              <a:spcBef>
                <a:spcPts val="920"/>
              </a:spcBef>
              <a:spcAft>
                <a:spcPts val="0"/>
              </a:spcAft>
              <a:buSzPts val="1840"/>
              <a:buNone/>
            </a:pPr>
            <a:r>
              <a:rPr lang="en-US" sz="1600"/>
              <a:t>Tanmoy Mazumder 19101013</a:t>
            </a:r>
            <a:endParaRPr/>
          </a:p>
          <a:p>
            <a:pPr indent="0" lvl="0" marL="0" rtl="0" algn="ctr">
              <a:spcBef>
                <a:spcPts val="920"/>
              </a:spcBef>
              <a:spcAft>
                <a:spcPts val="0"/>
              </a:spcAft>
              <a:buSzPts val="1840"/>
              <a:buNone/>
            </a:pPr>
            <a:r>
              <a:rPr lang="en-US" sz="1600"/>
              <a:t>Ali Mostakim Alvi 19101015</a:t>
            </a:r>
            <a:endParaRPr/>
          </a:p>
          <a:p>
            <a:pPr indent="0" lvl="0" marL="0" rtl="0" algn="ctr">
              <a:spcBef>
                <a:spcPts val="920"/>
              </a:spcBef>
              <a:spcAft>
                <a:spcPts val="0"/>
              </a:spcAft>
              <a:buSzPts val="1840"/>
              <a:buNone/>
            </a:pPr>
            <a:r>
              <a:rPr lang="en-US" sz="1600"/>
              <a:t>Shawan Das 19101020</a:t>
            </a:r>
            <a:endParaRPr/>
          </a:p>
        </p:txBody>
      </p:sp>
      <p:cxnSp>
        <p:nvCxnSpPr>
          <p:cNvPr id="172" name="Google Shape;172;p1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alm tree" id="173" name="Google Shape;17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0409" y="162918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ch ball" id="174" name="Google Shape;17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8889" y="199366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cket and shovel" id="175" name="Google Shape;17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94809" y="1874056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"/>
          <p:cNvSpPr txBox="1"/>
          <p:nvPr/>
        </p:nvSpPr>
        <p:spPr>
          <a:xfrm>
            <a:off x="7136091" y="3782214"/>
            <a:ext cx="218344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Presented To: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Shammi Akhtar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Assistant Professor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CSE, UAP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>
                <a:solidFill>
                  <a:schemeClr val="dk1"/>
                </a:solidFill>
              </a:rPr>
              <a:t>Information Gathering Tools</a:t>
            </a:r>
            <a:endParaRPr/>
          </a:p>
        </p:txBody>
      </p:sp>
      <p:sp>
        <p:nvSpPr>
          <p:cNvPr id="261" name="Google Shape;261;p10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Interviews</a:t>
            </a:r>
            <a:endParaRPr/>
          </a:p>
          <a:p>
            <a:pPr indent="-285750" lvl="0" marL="285750" rtl="0" algn="l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Prototyping</a:t>
            </a:r>
            <a:endParaRPr/>
          </a:p>
          <a:p>
            <a:pPr indent="-285750" lvl="0" marL="285750" rtl="0" algn="l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Joint requirements planning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</a:pPr>
            <a:r>
              <a:rPr lang="en-US" sz="4800"/>
              <a:t>Tools Used</a:t>
            </a:r>
            <a:endParaRPr/>
          </a:p>
        </p:txBody>
      </p:sp>
      <p:sp>
        <p:nvSpPr>
          <p:cNvPr id="267" name="Google Shape;267;p11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140"/>
              <a:buChar char="•"/>
            </a:pPr>
            <a:r>
              <a:rPr lang="en-US" sz="3600"/>
              <a:t>Research &amp; site visits 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4140"/>
              <a:buChar char="•"/>
            </a:pPr>
            <a:r>
              <a:rPr lang="en-US" sz="3600"/>
              <a:t>Sampling of existing documentation, forms &amp; databases</a:t>
            </a:r>
            <a:endParaRPr/>
          </a:p>
          <a:p>
            <a:pPr indent="-285750" lvl="0" marL="285750" rtl="0" algn="l">
              <a:spcBef>
                <a:spcPts val="1320"/>
              </a:spcBef>
              <a:spcAft>
                <a:spcPts val="0"/>
              </a:spcAft>
              <a:buSzPts val="4140"/>
              <a:buChar char="•"/>
            </a:pPr>
            <a:r>
              <a:rPr lang="en-US" sz="3600"/>
              <a:t>Questionnaires</a:t>
            </a:r>
            <a:endParaRPr/>
          </a:p>
          <a:p>
            <a:pPr indent="-22859" lvl="0" marL="285750" rtl="0" algn="l">
              <a:spcBef>
                <a:spcPts val="1320"/>
              </a:spcBef>
              <a:spcAft>
                <a:spcPts val="0"/>
              </a:spcAft>
              <a:buSzPts val="4140"/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320"/>
              </a:spcBef>
              <a:spcAft>
                <a:spcPts val="0"/>
              </a:spcAft>
              <a:buSzPts val="4140"/>
              <a:buNone/>
            </a:pPr>
            <a:r>
              <a:t/>
            </a:r>
            <a:endParaRPr sz="3600"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 sz="2400"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 sz="2400"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107" y="650782"/>
            <a:ext cx="10287785" cy="555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451" y="650782"/>
            <a:ext cx="8706034" cy="5544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/>
        </p:nvSpPr>
        <p:spPr>
          <a:xfrm>
            <a:off x="1951348" y="772998"/>
            <a:ext cx="12726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LonelyPlanet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94" y="1497296"/>
            <a:ext cx="10516612" cy="395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507" y="1201686"/>
            <a:ext cx="9982986" cy="4110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703" y="1452861"/>
            <a:ext cx="9786594" cy="395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004" y="995577"/>
            <a:ext cx="10711992" cy="486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436" y="2008241"/>
            <a:ext cx="9605128" cy="284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271" y="1452270"/>
            <a:ext cx="10101458" cy="395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>
                <a:solidFill>
                  <a:srgbClr val="262626"/>
                </a:solidFill>
              </a:rPr>
              <a:t>Contents</a:t>
            </a:r>
            <a:endParaRPr/>
          </a:p>
        </p:txBody>
      </p:sp>
      <p:sp>
        <p:nvSpPr>
          <p:cNvPr id="183" name="Google Shape;183;p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ctr">
              <a:spcBef>
                <a:spcPts val="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System Analyst</a:t>
            </a:r>
            <a:endParaRPr/>
          </a:p>
          <a:p>
            <a:pPr indent="-285750" lvl="0" marL="285750" rtl="0" algn="ctr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Information Gathering Tools</a:t>
            </a:r>
            <a:endParaRPr/>
          </a:p>
          <a:p>
            <a:pPr indent="-285750" lvl="0" marL="285750" rtl="0" algn="ctr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Requirements specification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650" y="1128712"/>
            <a:ext cx="94107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12" y="1090612"/>
            <a:ext cx="106965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672" y="1117297"/>
            <a:ext cx="11010655" cy="462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" y="976312"/>
            <a:ext cx="10344150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975" y="1100137"/>
            <a:ext cx="95440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5" y="919162"/>
            <a:ext cx="10763250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Requirements Specification </a:t>
            </a:r>
            <a:endParaRPr/>
          </a:p>
        </p:txBody>
      </p:sp>
      <p:sp>
        <p:nvSpPr>
          <p:cNvPr id="344" name="Google Shape;344;p26"/>
          <p:cNvSpPr txBox="1"/>
          <p:nvPr>
            <p:ph idx="1" type="body"/>
          </p:nvPr>
        </p:nvSpPr>
        <p:spPr>
          <a:xfrm>
            <a:off x="1295401" y="2556931"/>
            <a:ext cx="9601196" cy="355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Responsive automated website</a:t>
            </a:r>
            <a:endParaRPr/>
          </a:p>
          <a:p>
            <a:pPr indent="-285750" lvl="0" marL="285750" rtl="0" algn="l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Location API</a:t>
            </a:r>
            <a:endParaRPr/>
          </a:p>
          <a:p>
            <a:pPr indent="-285750" lvl="0" marL="285750" rtl="0" algn="l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Payment gateway</a:t>
            </a:r>
            <a:endParaRPr/>
          </a:p>
          <a:p>
            <a:pPr indent="-285750" lvl="0" marL="285750" rtl="0" algn="l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Funding, Manpower 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ll" id="350" name="Google Shape;350;p27"/>
          <p:cNvPicPr preferRelativeResize="0"/>
          <p:nvPr/>
        </p:nvPicPr>
        <p:blipFill rotWithShape="1">
          <a:blip r:embed="rId3">
            <a:alphaModFix amt="35000"/>
          </a:blip>
          <a:srcRect b="1" l="288" r="0" t="0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 txBox="1"/>
          <p:nvPr>
            <p:ph type="title"/>
          </p:nvPr>
        </p:nvSpPr>
        <p:spPr>
          <a:xfrm>
            <a:off x="1979612" y="1797950"/>
            <a:ext cx="8229600" cy="234526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74514"/>
              </a:buClr>
              <a:buSzPts val="7200"/>
              <a:buFont typeface="Garamond"/>
              <a:buNone/>
            </a:pPr>
            <a:r>
              <a:rPr lang="en-US" sz="7200">
                <a:solidFill>
                  <a:srgbClr val="774514"/>
                </a:solidFill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0" name="Google Shape;190;p3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  <a:gs pos="100000">
                <a:srgbClr val="E5E5E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1" name="Google Shape;191;p3"/>
          <p:cNvSpPr txBox="1"/>
          <p:nvPr>
            <p:ph type="title"/>
          </p:nvPr>
        </p:nvSpPr>
        <p:spPr>
          <a:xfrm>
            <a:off x="0" y="-1"/>
            <a:ext cx="4654296" cy="6857999"/>
          </a:xfrm>
          <a:prstGeom prst="rect">
            <a:avLst/>
          </a:prstGeom>
          <a:gradFill>
            <a:gsLst>
              <a:gs pos="0">
                <a:srgbClr val="167C7C"/>
              </a:gs>
              <a:gs pos="50000">
                <a:srgbClr val="20B3B3"/>
              </a:gs>
              <a:gs pos="100000">
                <a:srgbClr val="27D7D7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aramond"/>
              <a:buNone/>
            </a:pPr>
            <a:r>
              <a:rPr lang="en-US">
                <a:solidFill>
                  <a:schemeClr val="lt1"/>
                </a:solidFill>
              </a:rPr>
              <a:t>System Analyst</a:t>
            </a: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5134082" y="469900"/>
            <a:ext cx="6582982" cy="5918200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verything you need to know about Business and Systems Analysis" id="194" name="Google Shape;1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774" y="1976486"/>
            <a:ext cx="5924747" cy="2633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"/>
          <p:cNvSpPr txBox="1"/>
          <p:nvPr>
            <p:ph type="title"/>
          </p:nvPr>
        </p:nvSpPr>
        <p:spPr>
          <a:xfrm>
            <a:off x="952108" y="954756"/>
            <a:ext cx="2730414" cy="4946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None/>
            </a:pPr>
            <a:r>
              <a:rPr lang="en-US" sz="3600">
                <a:solidFill>
                  <a:srgbClr val="FFFFFF"/>
                </a:solidFill>
              </a:rPr>
              <a:t>System Analyst</a:t>
            </a:r>
            <a:endParaRPr/>
          </a:p>
        </p:txBody>
      </p:sp>
      <p:sp>
        <p:nvSpPr>
          <p:cNvPr id="204" name="Google Shape;204;p4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  <a:gs pos="100000">
                <a:srgbClr val="E5E5E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5653321" y="954756"/>
            <a:ext cx="536699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sng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Who is system analyst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5457904" y="2658607"/>
            <a:ext cx="60944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-US" sz="2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he people/person who Performs Organizational role the most responsible for analysis and design of information systems</a:t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5"/>
          <p:cNvSpPr txBox="1"/>
          <p:nvPr>
            <p:ph type="title"/>
          </p:nvPr>
        </p:nvSpPr>
        <p:spPr>
          <a:xfrm>
            <a:off x="952108" y="954756"/>
            <a:ext cx="2730414" cy="4946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None/>
            </a:pPr>
            <a:r>
              <a:rPr lang="en-US" sz="3600">
                <a:solidFill>
                  <a:srgbClr val="FFFFFF"/>
                </a:solidFill>
              </a:rPr>
              <a:t>System Analyst</a:t>
            </a:r>
            <a:endParaRPr/>
          </a:p>
        </p:txBody>
      </p:sp>
      <p:sp>
        <p:nvSpPr>
          <p:cNvPr id="216" name="Google Shape;216;p5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  <a:gs pos="100000">
                <a:srgbClr val="E5E5E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7" name="Google Shape;217;p5"/>
          <p:cNvSpPr txBox="1"/>
          <p:nvPr/>
        </p:nvSpPr>
        <p:spPr>
          <a:xfrm>
            <a:off x="5776740" y="700726"/>
            <a:ext cx="511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Roles and responsibilities of a system analyst</a:t>
            </a:r>
            <a:endParaRPr/>
          </a:p>
        </p:txBody>
      </p:sp>
      <p:sp>
        <p:nvSpPr>
          <p:cNvPr id="218" name="Google Shape;218;p5"/>
          <p:cNvSpPr txBox="1"/>
          <p:nvPr/>
        </p:nvSpPr>
        <p:spPr>
          <a:xfrm>
            <a:off x="5776747" y="2711817"/>
            <a:ext cx="60944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analyst must be able to work with people of all descriptions and be experienced in working with computers.</a:t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6"/>
          <p:cNvSpPr txBox="1"/>
          <p:nvPr>
            <p:ph type="title"/>
          </p:nvPr>
        </p:nvSpPr>
        <p:spPr>
          <a:xfrm>
            <a:off x="952108" y="954756"/>
            <a:ext cx="2730414" cy="4946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None/>
            </a:pPr>
            <a:r>
              <a:rPr lang="en-US" sz="3600">
                <a:solidFill>
                  <a:srgbClr val="FFFFFF"/>
                </a:solidFill>
              </a:rPr>
              <a:t>System Analyst</a:t>
            </a:r>
            <a:endParaRPr/>
          </a:p>
        </p:txBody>
      </p:sp>
      <p:sp>
        <p:nvSpPr>
          <p:cNvPr id="228" name="Google Shape;228;p6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  <a:gs pos="100000">
                <a:srgbClr val="E5E5E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5797936" y="886533"/>
            <a:ext cx="5345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What does a system analyst do</a:t>
            </a:r>
            <a:endParaRPr/>
          </a:p>
        </p:txBody>
      </p:sp>
      <p:sp>
        <p:nvSpPr>
          <p:cNvPr id="230" name="Google Shape;230;p6"/>
          <p:cNvSpPr txBox="1"/>
          <p:nvPr/>
        </p:nvSpPr>
        <p:spPr>
          <a:xfrm>
            <a:off x="6337170" y="2735259"/>
            <a:ext cx="3711803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Arial"/>
              <a:buChar char="•"/>
            </a:pPr>
            <a:r>
              <a:rPr b="0" i="0" lang="en-US"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Change agent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Arial"/>
              <a:buChar char="•"/>
            </a:pPr>
            <a:r>
              <a:rPr b="0" i="0" lang="en-US"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Architect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Arial"/>
              <a:buChar char="•"/>
            </a:pPr>
            <a:r>
              <a:rPr b="0" i="0" lang="en-US"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Motivator</a:t>
            </a:r>
            <a:endParaRPr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"/>
          <p:cNvSpPr txBox="1"/>
          <p:nvPr>
            <p:ph type="title"/>
          </p:nvPr>
        </p:nvSpPr>
        <p:spPr>
          <a:xfrm>
            <a:off x="952108" y="954756"/>
            <a:ext cx="2730414" cy="4946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None/>
            </a:pPr>
            <a:r>
              <a:rPr lang="en-US" sz="3600">
                <a:solidFill>
                  <a:srgbClr val="FFFFFF"/>
                </a:solidFill>
              </a:rPr>
              <a:t>System Analyst</a:t>
            </a:r>
            <a:endParaRPr/>
          </a:p>
        </p:txBody>
      </p:sp>
      <p:sp>
        <p:nvSpPr>
          <p:cNvPr id="240" name="Google Shape;240;p7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  <a:gs pos="100000">
                <a:srgbClr val="E5E5E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1" name="Google Shape;241;p7"/>
          <p:cNvSpPr txBox="1"/>
          <p:nvPr/>
        </p:nvSpPr>
        <p:spPr>
          <a:xfrm>
            <a:off x="5806923" y="1191308"/>
            <a:ext cx="534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Qualities of a system analyst</a:t>
            </a:r>
            <a:endParaRPr/>
          </a:p>
        </p:txBody>
      </p:sp>
      <p:sp>
        <p:nvSpPr>
          <p:cNvPr id="242" name="Google Shape;242;p7"/>
          <p:cNvSpPr txBox="1"/>
          <p:nvPr/>
        </p:nvSpPr>
        <p:spPr>
          <a:xfrm>
            <a:off x="5432196" y="2642927"/>
            <a:ext cx="60944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Problem solver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Communicator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Strong personal and professional ethics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Self-disciplined and self-motivated</a:t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 txBox="1"/>
          <p:nvPr>
            <p:ph type="title"/>
          </p:nvPr>
        </p:nvSpPr>
        <p:spPr>
          <a:xfrm>
            <a:off x="0" y="-1"/>
            <a:ext cx="4654296" cy="6857999"/>
          </a:xfrm>
          <a:prstGeom prst="rect">
            <a:avLst/>
          </a:prstGeom>
          <a:gradFill>
            <a:gsLst>
              <a:gs pos="0">
                <a:srgbClr val="167C7C"/>
              </a:gs>
              <a:gs pos="50000">
                <a:srgbClr val="20B3B3"/>
              </a:gs>
              <a:gs pos="100000">
                <a:srgbClr val="27D7D7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Garamond"/>
              <a:buNone/>
            </a:pPr>
            <a:r>
              <a:rPr lang="en-US">
                <a:solidFill>
                  <a:srgbClr val="F2F2F2"/>
                </a:solidFill>
              </a:rPr>
              <a:t>Information Gathering Tools</a:t>
            </a:r>
            <a:endParaRPr/>
          </a:p>
        </p:txBody>
      </p:sp>
      <p:pic>
        <p:nvPicPr>
          <p:cNvPr descr="gather info" id="249" name="Google Shape;2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9348" y="1353539"/>
            <a:ext cx="5881098" cy="415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>
                <a:solidFill>
                  <a:schemeClr val="dk1"/>
                </a:solidFill>
              </a:rPr>
              <a:t>Information Gathering Tools</a:t>
            </a:r>
            <a:endParaRPr/>
          </a:p>
        </p:txBody>
      </p:sp>
      <p:sp>
        <p:nvSpPr>
          <p:cNvPr id="255" name="Google Shape;255;p9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Sampling of existing documentation, forms &amp; databases</a:t>
            </a:r>
            <a:endParaRPr/>
          </a:p>
          <a:p>
            <a:pPr indent="-285750" lvl="0" marL="285750" rtl="0" algn="l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Research &amp; site visits </a:t>
            </a:r>
            <a:endParaRPr/>
          </a:p>
          <a:p>
            <a:pPr indent="-285750" lvl="0" marL="285750" rtl="0" algn="l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Observation of the work environment</a:t>
            </a:r>
            <a:endParaRPr/>
          </a:p>
          <a:p>
            <a:pPr indent="-285750" lvl="0" marL="285750" rtl="0" algn="l">
              <a:spcBef>
                <a:spcPts val="1240"/>
              </a:spcBef>
              <a:spcAft>
                <a:spcPts val="0"/>
              </a:spcAft>
              <a:buSzPts val="3680"/>
              <a:buChar char="•"/>
            </a:pPr>
            <a:r>
              <a:rPr lang="en-US" sz="3200"/>
              <a:t>Questionnaires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rganic">
  <a:themeElements>
    <a:clrScheme name="Custom 46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ganic">
  <a:themeElements>
    <a:clrScheme name="Custom 46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2021-08-22T13:47:34Z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